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410" r:id="rId2"/>
    <p:sldId id="457" r:id="rId3"/>
    <p:sldId id="357" r:id="rId4"/>
    <p:sldId id="373" r:id="rId5"/>
    <p:sldId id="462" r:id="rId6"/>
    <p:sldId id="468" r:id="rId7"/>
    <p:sldId id="467" r:id="rId8"/>
    <p:sldId id="445" r:id="rId9"/>
    <p:sldId id="461" r:id="rId10"/>
    <p:sldId id="458" r:id="rId11"/>
    <p:sldId id="459" r:id="rId12"/>
    <p:sldId id="460" r:id="rId13"/>
    <p:sldId id="451" r:id="rId14"/>
    <p:sldId id="452" r:id="rId15"/>
  </p:sldIdLst>
  <p:sldSz cx="9144000" cy="6858000" type="screen4x3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9pPr>
  </p:defaultTextStyle>
  <p:extLst>
    <p:ext uri="{521415D9-36F7-43E2-AB2F-B90AF26B5E84}">
      <p14:sectionLst xmlns:p14="http://schemas.microsoft.com/office/powerpoint/2010/main">
        <p14:section name="Default Section" id="{FA3F18B9-761B-459F-AA8A-1E5B9CD24F2C}">
          <p14:sldIdLst>
            <p14:sldId id="410"/>
            <p14:sldId id="457"/>
            <p14:sldId id="357"/>
            <p14:sldId id="373"/>
            <p14:sldId id="462"/>
            <p14:sldId id="468"/>
            <p14:sldId id="467"/>
            <p14:sldId id="445"/>
            <p14:sldId id="461"/>
            <p14:sldId id="458"/>
            <p14:sldId id="459"/>
            <p14:sldId id="460"/>
            <p14:sldId id="451"/>
            <p14:sldId id="45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00FF00"/>
    <a:srgbClr val="CC0001"/>
    <a:srgbClr val="0070C0"/>
    <a:srgbClr val="00FFFF"/>
    <a:srgbClr val="FFD000"/>
    <a:srgbClr val="EEC100"/>
    <a:srgbClr val="D2AA00"/>
    <a:srgbClr val="F7E102"/>
    <a:srgbClr val="FF7D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88" autoAdjust="0"/>
    <p:restoredTop sz="67257" autoAdjust="0"/>
  </p:normalViewPr>
  <p:slideViewPr>
    <p:cSldViewPr snapToGrid="0" snapToObjects="1">
      <p:cViewPr varScale="1">
        <p:scale>
          <a:sx n="77" d="100"/>
          <a:sy n="77" d="100"/>
        </p:scale>
        <p:origin x="2502" y="90"/>
      </p:cViewPr>
      <p:guideLst>
        <p:guide orient="horz" pos="2160"/>
        <p:guide pos="2880"/>
      </p:guideLst>
    </p:cSldViewPr>
  </p:slideViewPr>
  <p:notesTextViewPr>
    <p:cViewPr>
      <p:scale>
        <a:sx n="150" d="100"/>
        <a:sy n="15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48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1C42E9-2F52-424D-81F4-D3FEABD5D0BE}" type="datetimeFigureOut">
              <a:rPr lang="en-US" smtClean="0"/>
              <a:t>2/7/2018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3A8ED6-FE28-4474-8C43-3959CB6C86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3539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B3A8ED6-FE28-4474-8C43-3959CB6C86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37770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Vanishing lines</a:t>
            </a:r>
            <a:r>
              <a:rPr lang="en-US" baseline="0" dirty="0" smtClean="0"/>
              <a:t> are perspective lines</a:t>
            </a:r>
            <a:endParaRPr lang="en-US" dirty="0" smtClean="0"/>
          </a:p>
          <a:p>
            <a:r>
              <a:rPr lang="en-US" dirty="0" smtClean="0"/>
              <a:t>Slope of the lines</a:t>
            </a:r>
            <a:r>
              <a:rPr lang="en-US" baseline="0" dirty="0" smtClean="0"/>
              <a:t> means the level of the water inside pipe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A8ED6-FE28-4474-8C43-3959CB6C86C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1823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A8ED6-FE28-4474-8C43-3959CB6C86C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797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A8ED6-FE28-4474-8C43-3959CB6C86C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188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B3A8ED6-FE28-4474-8C43-3959CB6C86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99973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A8ED6-FE28-4474-8C43-3959CB6C86C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7621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</a:t>
            </a:r>
            <a:r>
              <a:rPr lang="en-US" baseline="0" dirty="0" smtClean="0"/>
              <a:t> is not possible to power the device with batteries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A8ED6-FE28-4474-8C43-3959CB6C86C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5498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Limited by life</a:t>
            </a:r>
            <a:r>
              <a:rPr lang="en-US" baseline="0" dirty="0" smtClean="0"/>
              <a:t> time of battery not the power consumption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B3A8ED6-FE28-4474-8C43-3959CB6C86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55658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Wall mounted</a:t>
            </a:r>
            <a:r>
              <a:rPr lang="en-US" baseline="0" dirty="0" smtClean="0"/>
              <a:t> meters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B3A8ED6-FE28-4474-8C43-3959CB6C86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57171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B3A8ED6-FE28-4474-8C43-3959CB6C86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07556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Infrared camera</a:t>
            </a:r>
          </a:p>
          <a:p>
            <a:r>
              <a:rPr lang="en-US" dirty="0" smtClean="0"/>
              <a:t>We might add lights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aswell</a:t>
            </a:r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A8ED6-FE28-4474-8C43-3959CB6C86C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1360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Long range access</a:t>
            </a:r>
            <a:r>
              <a:rPr lang="en-US" baseline="0" dirty="0" smtClean="0"/>
              <a:t> </a:t>
            </a:r>
          </a:p>
          <a:p>
            <a:r>
              <a:rPr lang="en-US" dirty="0" smtClean="0"/>
              <a:t>Range might</a:t>
            </a:r>
            <a:r>
              <a:rPr lang="en-US" baseline="0" dirty="0" smtClean="0"/>
              <a:t> be </a:t>
            </a:r>
            <a:r>
              <a:rPr lang="en-US" baseline="0" smtClean="0"/>
              <a:t>an issue 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A8ED6-FE28-4474-8C43-3959CB6C86C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0426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80A359-2FB3-4847-9D97-3491754AA7F9}" type="datetimeFigureOut">
              <a:rPr lang="en-US"/>
              <a:pPr>
                <a:defRPr/>
              </a:pPr>
              <a:t>2/7/2018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E82176-A547-F94B-AC51-D6E9C882CB8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4443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3BC5DAC-1A13-D34F-9418-D6257772B49C}" type="datetimeFigureOut">
              <a:rPr lang="en-US"/>
              <a:pPr>
                <a:defRPr/>
              </a:pPr>
              <a:t>2/7/2018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9610A8-B29A-B34A-A0B5-3DF26A2EB85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6962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4EC0D93-568E-6D41-8E6D-0963A71A503C}" type="datetimeFigureOut">
              <a:rPr lang="en-US"/>
              <a:pPr>
                <a:defRPr/>
              </a:pPr>
              <a:t>2/7/2018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2D0221-73D0-6245-9CCD-73A1D8FCB5E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5100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769574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128603A-2399-D64A-8203-C8F297F981E8}" type="datetimeFigureOut">
              <a:rPr lang="en-US"/>
              <a:pPr>
                <a:defRPr/>
              </a:pPr>
              <a:t>2/7/2018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F2C605-4958-CF43-AA48-80339EFDB0A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547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CF71F39-3D09-F149-B1A1-DC2A7DB4A435}" type="datetimeFigureOut">
              <a:rPr lang="en-US"/>
              <a:pPr>
                <a:defRPr/>
              </a:pPr>
              <a:t>2/7/2018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A6BD0F-ABBC-C14D-BC96-77BE126A748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8860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68500"/>
            <a:ext cx="4038600" cy="4157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68500"/>
            <a:ext cx="4038600" cy="4157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E7E973-E761-9943-801C-DE1E51E28431}" type="datetimeFigureOut">
              <a:rPr lang="en-US"/>
              <a:pPr>
                <a:defRPr/>
              </a:pPr>
              <a:t>2/7/2018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35E9FC-F6D5-0349-BBED-EA7D7A9BC4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2655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ACE534-2B3A-FA4B-B87A-8AC244117610}" type="datetimeFigureOut">
              <a:rPr lang="en-US"/>
              <a:pPr>
                <a:defRPr/>
              </a:pPr>
              <a:t>2/7/2018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5B94E0-5E06-6D42-A41D-50D581B4090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3941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CDFFB5-C0BC-DE4D-9A38-E0EE75FC9E15}" type="datetimeFigureOut">
              <a:rPr lang="en-US"/>
              <a:pPr>
                <a:defRPr/>
              </a:pPr>
              <a:t>2/7/2018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AB7D4D-4E81-5B40-91F6-CF14C25F862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2860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F42570F-F7E3-1F40-B6F3-59FE945D5A70}" type="datetimeFigureOut">
              <a:rPr lang="en-US"/>
              <a:pPr>
                <a:defRPr/>
              </a:pPr>
              <a:t>2/7/2018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5B2FA7-4FDB-5643-811E-7991DEE50B0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307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71E9B0-C3DF-544F-BB14-A487ECCC7F43}" type="datetimeFigureOut">
              <a:rPr lang="en-US"/>
              <a:pPr>
                <a:defRPr/>
              </a:pPr>
              <a:t>2/7/2018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DD8B14-AE1E-054C-8668-93D0F0400A1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4024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C4B1CF-5E0C-5D41-A3E2-D78942339385}" type="datetimeFigureOut">
              <a:rPr lang="en-US"/>
              <a:pPr>
                <a:defRPr/>
              </a:pPr>
              <a:t>2/7/2018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EF0004-A563-C64B-9FAD-6198662E1B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909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900113"/>
            <a:ext cx="8229600" cy="1068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Headline Line One</a:t>
            </a:r>
            <a:br>
              <a:rPr lang="en-US" dirty="0"/>
            </a:br>
            <a:r>
              <a:rPr lang="en-US" dirty="0"/>
              <a:t>Headline Line Two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3022600"/>
            <a:ext cx="8229600" cy="310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C944504B-B211-B34D-97AF-78446C71FCDD}" type="datetimeFigureOut">
              <a:rPr lang="en-US" smtClean="0"/>
              <a:pPr>
                <a:defRPr/>
              </a:pPr>
              <a:t>2/7/2018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0EF7D53D-272A-624E-BE3D-99D13E2B419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457200"/>
          </a:xfrm>
          <a:prstGeom prst="rect">
            <a:avLst/>
          </a:prstGeom>
        </p:spPr>
      </p:pic>
      <p:pic>
        <p:nvPicPr>
          <p:cNvPr id="2" name="Picture 2" descr="Civil, Construction, and Environmental Engineering Department, NC State University"/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40" y="5814204"/>
            <a:ext cx="1479843" cy="1002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chemeClr val="tx1"/>
          </a:solidFill>
          <a:latin typeface="Arial"/>
          <a:ea typeface="ＭＳ Ｐゴシック" charset="0"/>
          <a:cs typeface="Arial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Arial"/>
          <a:ea typeface="ＭＳ Ｐゴシック" charset="0"/>
          <a:cs typeface="Arial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400" kern="1200">
          <a:solidFill>
            <a:schemeClr val="tx1"/>
          </a:solidFill>
          <a:latin typeface="Arial"/>
          <a:ea typeface="ＭＳ Ｐゴシック" charset="0"/>
          <a:cs typeface="Arial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000" kern="1200">
          <a:solidFill>
            <a:schemeClr val="tx1"/>
          </a:solidFill>
          <a:latin typeface="Arial"/>
          <a:ea typeface="ＭＳ Ｐゴシック" charset="0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2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1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g"/><Relationship Id="rId3" Type="http://schemas.openxmlformats.org/officeDocument/2006/relationships/image" Target="../media/image23.jp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jp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jpg"/><Relationship Id="rId4" Type="http://schemas.openxmlformats.org/officeDocument/2006/relationships/image" Target="../media/image31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g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:\Users\bkleiner\AppData\Local\Temp\break_up_the_concrete_150_clr_7541-1.gif"/>
          <p:cNvPicPr>
            <a:picLocks noChangeAspect="1" noChangeArrowheads="1" noCrop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349" y="5452974"/>
            <a:ext cx="678656" cy="678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Subtitle 2"/>
          <p:cNvSpPr txBox="1">
            <a:spLocks/>
          </p:cNvSpPr>
          <p:nvPr/>
        </p:nvSpPr>
        <p:spPr bwMode="auto">
          <a:xfrm>
            <a:off x="2161019" y="4607018"/>
            <a:ext cx="4800600" cy="913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  <a:normAutofit/>
          </a:bodyPr>
          <a:lstStyle>
            <a:lvl1pPr marL="0" indent="0" algn="ctr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Arial"/>
                <a:ea typeface="ＭＳ Ｐゴシック" charset="0"/>
                <a:cs typeface="Arial"/>
              </a:defRPr>
            </a:lvl1pPr>
            <a:lvl2pPr marL="457200" indent="0" algn="ctr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Arial"/>
                <a:ea typeface="ＭＳ Ｐゴシック" charset="0"/>
                <a:cs typeface="Arial"/>
              </a:defRPr>
            </a:lvl2pPr>
            <a:lvl3pPr marL="914400" indent="0" algn="ctr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kern="1200">
                <a:solidFill>
                  <a:schemeClr val="tx1">
                    <a:tint val="75000"/>
                  </a:schemeClr>
                </a:solidFill>
                <a:latin typeface="Arial"/>
                <a:ea typeface="ＭＳ Ｐゴシック" charset="0"/>
                <a:cs typeface="Arial"/>
              </a:defRPr>
            </a:lvl3pPr>
            <a:lvl4pPr marL="1371600" indent="0" algn="ctr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Arial"/>
                <a:ea typeface="ＭＳ Ｐゴシック" charset="0"/>
                <a:cs typeface="Arial"/>
              </a:defRPr>
            </a:lvl4pPr>
            <a:lvl5pPr marL="1828800" indent="0" algn="ctr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>
                    <a:tint val="75000"/>
                  </a:schemeClr>
                </a:solidFill>
                <a:latin typeface="Arial"/>
                <a:ea typeface="ＭＳ Ｐゴシック" charset="0"/>
                <a:cs typeface="Arial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5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SeyedMojtaba Noghabaei</a:t>
            </a:r>
            <a:endParaRPr lang="en-US" sz="15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5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North </a:t>
            </a:r>
            <a:r>
              <a:rPr lang="en-US" sz="15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Carolina State University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573269" y="2447311"/>
            <a:ext cx="597609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342900"/>
            <a:r>
              <a:rPr lang="en-US" sz="3600" b="1" dirty="0" smtClean="0"/>
              <a:t>Vision Based Volumetric Flow Measurement for wastewater and Storm water Networks 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590383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475241"/>
            <a:ext cx="8229600" cy="464918"/>
          </a:xfrm>
        </p:spPr>
        <p:txBody>
          <a:bodyPr/>
          <a:lstStyle/>
          <a:p>
            <a:pPr algn="l"/>
            <a:r>
              <a:rPr lang="en-US" sz="2400" dirty="0" smtClean="0">
                <a:solidFill>
                  <a:srgbClr val="CC000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Pipe flow 3D models</a:t>
            </a:r>
            <a:endParaRPr lang="en-US" sz="2400" dirty="0">
              <a:solidFill>
                <a:srgbClr val="CC000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2" name="20180203_12410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951933" y="3680870"/>
            <a:ext cx="3602689" cy="1870145"/>
          </a:xfrm>
          <a:prstGeom prst="rect">
            <a:avLst/>
          </a:prstGeom>
        </p:spPr>
      </p:pic>
      <p:pic>
        <p:nvPicPr>
          <p:cNvPr id="4" name="20180203_124423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951932" y="1066010"/>
            <a:ext cx="3602689" cy="187014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96686" y="1525814"/>
            <a:ext cx="299849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Unity 3d engine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Different lightings</a:t>
            </a:r>
          </a:p>
          <a:p>
            <a:r>
              <a:rPr lang="en-US" sz="2000" dirty="0" smtClean="0"/>
              <a:t/>
            </a:r>
            <a:br>
              <a:rPr lang="en-US" sz="2000" dirty="0" smtClean="0"/>
            </a:b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492702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475241"/>
            <a:ext cx="8229600" cy="464918"/>
          </a:xfrm>
        </p:spPr>
        <p:txBody>
          <a:bodyPr/>
          <a:lstStyle/>
          <a:p>
            <a:pPr algn="l"/>
            <a:r>
              <a:rPr lang="en-US" sz="2400" dirty="0" smtClean="0">
                <a:solidFill>
                  <a:srgbClr val="CC000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Image processing and vanishing lines</a:t>
            </a:r>
            <a:endParaRPr lang="en-US" sz="2400" dirty="0">
              <a:solidFill>
                <a:srgbClr val="CC000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23" r="22414"/>
          <a:stretch/>
        </p:blipFill>
        <p:spPr>
          <a:xfrm>
            <a:off x="6257428" y="2268015"/>
            <a:ext cx="2481943" cy="232220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08" r="22993"/>
          <a:stretch/>
        </p:blipFill>
        <p:spPr>
          <a:xfrm>
            <a:off x="836728" y="2601265"/>
            <a:ext cx="2364377" cy="209146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82" r="25194"/>
          <a:stretch/>
        </p:blipFill>
        <p:spPr>
          <a:xfrm>
            <a:off x="6244365" y="4652498"/>
            <a:ext cx="2495006" cy="209749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87" t="11761" r="26881"/>
          <a:stretch/>
        </p:blipFill>
        <p:spPr>
          <a:xfrm>
            <a:off x="836728" y="4691710"/>
            <a:ext cx="2364376" cy="2058284"/>
          </a:xfrm>
          <a:prstGeom prst="rect">
            <a:avLst/>
          </a:prstGeom>
        </p:spPr>
      </p:pic>
      <p:sp>
        <p:nvSpPr>
          <p:cNvPr id="11" name="Right Arrow 10"/>
          <p:cNvSpPr/>
          <p:nvPr/>
        </p:nvSpPr>
        <p:spPr>
          <a:xfrm>
            <a:off x="3782209" y="3366146"/>
            <a:ext cx="1881051" cy="5617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3415934" y="2846317"/>
            <a:ext cx="241727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Edge Detection Filters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73" r="15594"/>
          <a:stretch/>
        </p:blipFill>
        <p:spPr>
          <a:xfrm>
            <a:off x="839244" y="1104275"/>
            <a:ext cx="2361861" cy="157792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79" r="22683" b="37819"/>
          <a:stretch/>
        </p:blipFill>
        <p:spPr>
          <a:xfrm>
            <a:off x="6173667" y="909030"/>
            <a:ext cx="2480154" cy="1390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91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450189"/>
            <a:ext cx="8229600" cy="464918"/>
          </a:xfrm>
        </p:spPr>
        <p:txBody>
          <a:bodyPr/>
          <a:lstStyle/>
          <a:p>
            <a:pPr algn="l"/>
            <a:r>
              <a:rPr lang="en-US" sz="2400" dirty="0" smtClean="0">
                <a:solidFill>
                  <a:srgbClr val="CC000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Results</a:t>
            </a:r>
            <a:endParaRPr lang="en-US" sz="2400" dirty="0">
              <a:solidFill>
                <a:srgbClr val="CC000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13" name="Picture 5" descr="Picture 00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5696" y="3069583"/>
            <a:ext cx="3656726" cy="32491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26176" y="1504346"/>
            <a:ext cx="5368777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Knowing the slope of the pipe:</a:t>
            </a:r>
            <a:endParaRPr lang="en-US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/>
              <a:t>Volumetric flow rate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/>
              <a:t>Velocity</a:t>
            </a:r>
          </a:p>
          <a:p>
            <a:endParaRPr 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126176" y="3294971"/>
                <a:ext cx="4894802" cy="5259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0.013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𝑝𝑖𝑝𝑒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𝑠𝑙𝑜𝑝𝑒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0.5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𝑝𝑖𝑝𝑒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𝑑𝑖𝑎𝑚𝑒𝑡𝑒𝑟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176" y="3294971"/>
                <a:ext cx="4894802" cy="52591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126176" y="4155688"/>
                <a:ext cx="3052952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l-GR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𝑝𝑖𝑝𝑒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𝑑𝑖𝑎𝑚𝑒𝑡𝑒𝑟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∗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176" y="4155688"/>
                <a:ext cx="3052952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80101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Limitations / Future 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62138"/>
            <a:ext cx="8229600" cy="3103563"/>
          </a:xfrm>
        </p:spPr>
        <p:txBody>
          <a:bodyPr/>
          <a:lstStyle/>
          <a:p>
            <a:r>
              <a:rPr lang="en-US" dirty="0" smtClean="0"/>
              <a:t>Low bandwidth with ZigBee </a:t>
            </a:r>
          </a:p>
          <a:p>
            <a:r>
              <a:rPr lang="en-US" dirty="0" smtClean="0"/>
              <a:t>Limited battery lifetime (Energy harvesting using propellers)</a:t>
            </a:r>
          </a:p>
          <a:p>
            <a:r>
              <a:rPr lang="en-US" dirty="0" smtClean="0"/>
              <a:t>Low computational power</a:t>
            </a:r>
          </a:p>
          <a:p>
            <a:r>
              <a:rPr lang="en-US" dirty="0" smtClean="0"/>
              <a:t>Add water quality sensors </a:t>
            </a:r>
          </a:p>
          <a:p>
            <a:r>
              <a:rPr lang="en-US" dirty="0" smtClean="0"/>
              <a:t>Water jets inside the pipes</a:t>
            </a:r>
          </a:p>
          <a:p>
            <a:r>
              <a:rPr lang="en-US" dirty="0" smtClean="0"/>
              <a:t>Robotic Arms in order to Correct Small Issues</a:t>
            </a:r>
            <a:endParaRPr lang="en-US" dirty="0"/>
          </a:p>
          <a:p>
            <a:r>
              <a:rPr lang="en-US" dirty="0" smtClean="0"/>
              <a:t>Measuring particle diameter inside pipes</a:t>
            </a:r>
          </a:p>
        </p:txBody>
      </p:sp>
      <p:pic>
        <p:nvPicPr>
          <p:cNvPr id="4" name="Picture 4" descr="http://t2.gstatic.com/images?q=tbn:ANd9GcTgieFng0sVzNpuytz7mssLCTYjQr6b9KRF3p4Hyz9U18kSTK4pOaNXXYjB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5476" y="5154642"/>
            <a:ext cx="2098109" cy="15553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10" descr="http://www.kaiser.li/uploads/pics/wrg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0752" y="5267446"/>
            <a:ext cx="2179528" cy="1442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0149" y="3035126"/>
            <a:ext cx="1653436" cy="1556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867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168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75241"/>
            <a:ext cx="8229600" cy="464918"/>
          </a:xfrm>
        </p:spPr>
        <p:txBody>
          <a:bodyPr/>
          <a:lstStyle/>
          <a:p>
            <a:pPr algn="l"/>
            <a:r>
              <a:rPr lang="en-US" sz="2400" dirty="0" smtClean="0">
                <a:solidFill>
                  <a:srgbClr val="CC000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Outline</a:t>
            </a:r>
            <a:endParaRPr lang="en-US" sz="2400" dirty="0">
              <a:solidFill>
                <a:srgbClr val="CC000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51145" y="1478453"/>
            <a:ext cx="6817507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/>
              <a:t>Observed problems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/>
              <a:t>Literature review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/>
              <a:t>Proposed solution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/>
              <a:t>System architecture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/>
              <a:t>Pipe 3d models and image processing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/>
              <a:t>Limitations and future works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890292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62976"/>
            <a:ext cx="3225114" cy="521909"/>
          </a:xfrm>
        </p:spPr>
        <p:txBody>
          <a:bodyPr/>
          <a:lstStyle/>
          <a:p>
            <a:pPr algn="l"/>
            <a:r>
              <a:rPr lang="en-US" sz="2400" dirty="0">
                <a:solidFill>
                  <a:srgbClr val="CC000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Observed </a:t>
            </a:r>
            <a:r>
              <a:rPr lang="en-US" sz="2400" dirty="0" smtClean="0">
                <a:solidFill>
                  <a:srgbClr val="CC000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Problems</a:t>
            </a:r>
            <a:endParaRPr lang="en-US" sz="2400" dirty="0">
              <a:solidFill>
                <a:srgbClr val="CC000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8" name="AutoShape 4" descr="Image result for world map re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6" descr="Image result for world map red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8" name="Shape 197" descr="Floodi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23083" y="1031632"/>
            <a:ext cx="3277417" cy="4141389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Shape 198"/>
          <p:cNvSpPr txBox="1"/>
          <p:nvPr/>
        </p:nvSpPr>
        <p:spPr>
          <a:xfrm>
            <a:off x="5523084" y="5028390"/>
            <a:ext cx="3494488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Basement flooding complaints</a:t>
            </a:r>
            <a:r>
              <a:rPr lang="en-US" sz="1600" dirty="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documented in Chicago during 2004</a:t>
            </a:r>
            <a:endParaRPr dirty="0"/>
          </a:p>
        </p:txBody>
      </p:sp>
      <p:pic>
        <p:nvPicPr>
          <p:cNvPr id="21" name="Shape 2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12557" y="4577818"/>
            <a:ext cx="3686636" cy="207069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3" name="TextBox 2"/>
          <p:cNvSpPr txBox="1"/>
          <p:nvPr/>
        </p:nvSpPr>
        <p:spPr>
          <a:xfrm>
            <a:off x="307975" y="1390389"/>
            <a:ext cx="390792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Overflow in storm water network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Pipe cracks and clogging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Detecting which pipes need cleaning</a:t>
            </a:r>
            <a:endParaRPr lang="en-US" dirty="0"/>
          </a:p>
        </p:txBody>
      </p:sp>
      <p:pic>
        <p:nvPicPr>
          <p:cNvPr id="23" name="Picture 4" descr="4gg1x99ygcz13o82pb1.jpg"/>
          <p:cNvPicPr>
            <a:picLocks noGrp="1" noChangeAspect="1" noChangeArrowheads="1"/>
          </p:cNvPicPr>
          <p:nvPr>
            <p:ph idx="4294967295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1291" y="2542224"/>
            <a:ext cx="2495132" cy="1876359"/>
          </a:xfrm>
        </p:spPr>
      </p:pic>
      <p:pic>
        <p:nvPicPr>
          <p:cNvPr id="24" name="Picture 4" descr="9kyu5mgmh7696kn2scbe.jpg"/>
          <p:cNvPicPr>
            <a:picLocks noGrp="1" noChangeAspect="1" noChangeArrowheads="1"/>
          </p:cNvPicPr>
          <p:nvPr>
            <p:ph idx="4294967295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855705" y="2602330"/>
            <a:ext cx="2443488" cy="1816253"/>
          </a:xfrm>
        </p:spPr>
      </p:pic>
    </p:spTree>
    <p:extLst>
      <p:ext uri="{BB962C8B-B14F-4D97-AF65-F5344CB8AC3E}">
        <p14:creationId xmlns:p14="http://schemas.microsoft.com/office/powerpoint/2010/main" val="3131552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75241"/>
            <a:ext cx="8229600" cy="464918"/>
          </a:xfrm>
        </p:spPr>
        <p:txBody>
          <a:bodyPr/>
          <a:lstStyle/>
          <a:p>
            <a:pPr algn="l"/>
            <a:r>
              <a:rPr lang="en-US" sz="2400" dirty="0" smtClean="0">
                <a:solidFill>
                  <a:srgbClr val="CC000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Literature Review</a:t>
            </a:r>
            <a:endParaRPr lang="en-US" sz="2400" dirty="0">
              <a:solidFill>
                <a:srgbClr val="CC000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991622" y="616993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  <a:latin typeface="Calibri" panose="020F0502020204030204" pitchFamily="34" charset="0"/>
              </a:rPr>
              <a:t>WaterBox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: A Testbed for Monitoring and Controlling Smart Water Networks</a:t>
            </a:r>
            <a:r>
              <a:rPr lang="en-US" dirty="0"/>
              <a:t>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55104" t="48889" r="29479" b="18148"/>
          <a:stretch/>
        </p:blipFill>
        <p:spPr>
          <a:xfrm>
            <a:off x="3971034" y="1525814"/>
            <a:ext cx="4944888" cy="297361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96686" y="1525814"/>
            <a:ext cx="2999219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Ideas: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Water </a:t>
            </a:r>
            <a:r>
              <a:rPr lang="en-US" sz="2000" dirty="0" smtClean="0"/>
              <a:t>network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Intel Galileo Gen 1 ($80)</a:t>
            </a:r>
            <a:endParaRPr lang="en-US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Pressure sensor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Flow meter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Analogue valve</a:t>
            </a:r>
          </a:p>
          <a:p>
            <a:r>
              <a:rPr lang="en-US" sz="2000" dirty="0" smtClean="0"/>
              <a:t/>
            </a:r>
            <a:br>
              <a:rPr lang="en-US" sz="2000" dirty="0" smtClean="0"/>
            </a:br>
            <a:endParaRPr lang="en-US" sz="2000" dirty="0"/>
          </a:p>
        </p:txBody>
      </p:sp>
      <p:sp>
        <p:nvSpPr>
          <p:cNvPr id="10" name="TextBox 9"/>
          <p:cNvSpPr txBox="1"/>
          <p:nvPr/>
        </p:nvSpPr>
        <p:spPr>
          <a:xfrm>
            <a:off x="696686" y="3696518"/>
            <a:ext cx="298710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Limitations: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Needs high voltage(12v)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Needs wire for power</a:t>
            </a:r>
            <a:endParaRPr lang="en-US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Expensive components</a:t>
            </a:r>
          </a:p>
          <a:p>
            <a:r>
              <a:rPr lang="en-US" sz="2000" dirty="0" smtClean="0"/>
              <a:t/>
            </a:r>
            <a:br>
              <a:rPr lang="en-US" sz="2000" dirty="0" smtClean="0"/>
            </a:b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949600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75241"/>
            <a:ext cx="8229600" cy="464918"/>
          </a:xfrm>
        </p:spPr>
        <p:txBody>
          <a:bodyPr/>
          <a:lstStyle/>
          <a:p>
            <a:pPr algn="l"/>
            <a:r>
              <a:rPr lang="en-US" sz="2400" dirty="0" smtClean="0">
                <a:solidFill>
                  <a:srgbClr val="CC000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Literature Review</a:t>
            </a:r>
            <a:endParaRPr lang="en-US" sz="2400" dirty="0">
              <a:solidFill>
                <a:srgbClr val="CC000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572000" y="616993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n-US" dirty="0" err="1"/>
              <a:t>SmartPipes</a:t>
            </a:r>
            <a:r>
              <a:rPr lang="en-US" dirty="0"/>
              <a:t>: Smart Wireless Sensor Networks for Leak Detection in Water Pipelines 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15685" y="1100738"/>
            <a:ext cx="3430815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Ideas: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Power</a:t>
            </a:r>
            <a:r>
              <a:rPr lang="en-US" dirty="0" smtClean="0"/>
              <a:t> </a:t>
            </a:r>
            <a:r>
              <a:rPr lang="en-US" dirty="0"/>
              <a:t>consumption </a:t>
            </a:r>
            <a:r>
              <a:rPr lang="en-US" dirty="0" smtClean="0"/>
              <a:t>is 2.2 μW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energy harvesting </a:t>
            </a:r>
            <a:r>
              <a:rPr lang="en-US" sz="2000" dirty="0" smtClean="0"/>
              <a:t>methods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Combining pressure change and temperature for leak detection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Force </a:t>
            </a:r>
            <a:r>
              <a:rPr lang="en-US" sz="2000" dirty="0"/>
              <a:t>Sensitive</a:t>
            </a:r>
            <a:r>
              <a:rPr lang="en-US" dirty="0"/>
              <a:t> Resistor (FSR) </a:t>
            </a:r>
            <a:r>
              <a:rPr lang="en-US" dirty="0" smtClean="0"/>
              <a:t>for non destructive pressure measurements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More than 100 years life time with two </a:t>
            </a:r>
            <a:r>
              <a:rPr lang="en-US" dirty="0"/>
              <a:t>AA size lithium iron batteries 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Turn off device when it is  not measuring anything</a:t>
            </a:r>
            <a:br>
              <a:rPr lang="en-US" sz="2000" dirty="0" smtClean="0"/>
            </a:br>
            <a:endParaRPr lang="en-US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1551655" y="5554800"/>
            <a:ext cx="342715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Limitations: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Minimum computational power in each node</a:t>
            </a:r>
            <a:br>
              <a:rPr lang="en-US" sz="2000" dirty="0" smtClean="0"/>
            </a:br>
            <a:endParaRPr lang="en-US" sz="20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l="67188" t="22222" r="16250" b="36666"/>
          <a:stretch/>
        </p:blipFill>
        <p:spPr>
          <a:xfrm>
            <a:off x="4736757" y="4178300"/>
            <a:ext cx="3492843" cy="24384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/>
          <a:srcRect l="68854" t="17037" r="17813" b="46296"/>
          <a:stretch/>
        </p:blipFill>
        <p:spPr>
          <a:xfrm>
            <a:off x="5159485" y="1435052"/>
            <a:ext cx="3070115" cy="2374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590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75241"/>
            <a:ext cx="8229600" cy="464918"/>
          </a:xfrm>
        </p:spPr>
        <p:txBody>
          <a:bodyPr/>
          <a:lstStyle/>
          <a:p>
            <a:pPr algn="l"/>
            <a:r>
              <a:rPr lang="en-US" sz="2400" dirty="0" smtClean="0">
                <a:solidFill>
                  <a:srgbClr val="CC000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Literature Review</a:t>
            </a:r>
            <a:endParaRPr lang="en-US" sz="2400" dirty="0">
              <a:solidFill>
                <a:srgbClr val="CC000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991622" y="616993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Vision-based system for the control and </a:t>
            </a:r>
            <a:r>
              <a:rPr lang="en-US" dirty="0" smtClean="0"/>
              <a:t>measurement of </a:t>
            </a:r>
            <a:r>
              <a:rPr lang="en-US" dirty="0"/>
              <a:t>wastewater flow rate in sewer systems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96686" y="1525814"/>
            <a:ext cx="3238835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  <a:t>Ideas:</a:t>
            </a: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  <a:t>Using vision</a:t>
            </a:r>
            <a:r>
              <a:rPr kumimoji="0" lang="en-US" sz="2000" b="0" i="0" u="none" strike="noStrike" kern="120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  <a:t> based sensors</a:t>
            </a: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000" dirty="0" smtClean="0">
                <a:solidFill>
                  <a:prstClr val="black"/>
                </a:solidFill>
              </a:rPr>
              <a:t>Add </a:t>
            </a:r>
            <a:r>
              <a:rPr lang="en-US" sz="2000" dirty="0" smtClean="0">
                <a:solidFill>
                  <a:prstClr val="black"/>
                </a:solidFill>
              </a:rPr>
              <a:t>lights</a:t>
            </a:r>
          </a:p>
          <a:p>
            <a:pPr marR="0" lvl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  <a:t/>
            </a:r>
            <a:b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</a:b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96686" y="3212886"/>
            <a:ext cx="284818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  <a:t>Limitations:</a:t>
            </a: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  <a:t>Only in</a:t>
            </a:r>
            <a:r>
              <a:rPr kumimoji="0" lang="en-US" sz="2000" b="0" i="0" u="none" strike="noStrike" kern="120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  <a:t> large channels or pipes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2000" noProof="0" dirty="0" smtClean="0">
                <a:solidFill>
                  <a:prstClr val="black"/>
                </a:solidFill>
              </a:rPr>
              <a:t>High price (</a:t>
            </a:r>
            <a:r>
              <a:rPr lang="en-US" sz="2000" dirty="0" smtClean="0"/>
              <a:t>US$11K)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2000" noProof="0" dirty="0" smtClean="0">
                <a:solidFill>
                  <a:prstClr val="black"/>
                </a:solidFill>
              </a:rPr>
              <a:t>Didn’t use </a:t>
            </a:r>
            <a:r>
              <a:rPr lang="en-US" sz="2000" dirty="0" smtClean="0">
                <a:solidFill>
                  <a:prstClr val="black"/>
                </a:solidFill>
              </a:rPr>
              <a:t>advanced image processing approach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  <a:t/>
            </a:r>
            <a:b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</a:b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66250" t="26296" r="10521" b="42222"/>
          <a:stretch/>
        </p:blipFill>
        <p:spPr>
          <a:xfrm>
            <a:off x="3886200" y="2024400"/>
            <a:ext cx="5257800" cy="200409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l="66563" t="27408" r="13125" b="41852"/>
          <a:stretch/>
        </p:blipFill>
        <p:spPr>
          <a:xfrm>
            <a:off x="3886199" y="4337206"/>
            <a:ext cx="5024773" cy="213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2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75241"/>
            <a:ext cx="8229600" cy="464918"/>
          </a:xfrm>
        </p:spPr>
        <p:txBody>
          <a:bodyPr/>
          <a:lstStyle/>
          <a:p>
            <a:pPr algn="l"/>
            <a:r>
              <a:rPr lang="en-US" sz="2400" dirty="0" smtClean="0">
                <a:solidFill>
                  <a:srgbClr val="CC000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Literature Review</a:t>
            </a:r>
            <a:endParaRPr lang="en-US" sz="2400" dirty="0">
              <a:solidFill>
                <a:srgbClr val="CC000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572000" y="616993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A suspending-droplet mode paper-based microfluidic platform for low-cost,</a:t>
            </a:r>
          </a:p>
          <a:p>
            <a:r>
              <a:rPr lang="en-US" dirty="0"/>
              <a:t>rapid, and convenient detection of lead(II) ions in liquid solution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96686" y="1109132"/>
            <a:ext cx="3561616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Ideas: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p</a:t>
            </a:r>
            <a:r>
              <a:rPr lang="en-US" sz="2000" dirty="0" smtClean="0"/>
              <a:t>b ion detection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Non destructive </a:t>
            </a:r>
            <a:r>
              <a:rPr lang="en-US" sz="2000" dirty="0" smtClean="0"/>
              <a:t>test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Water quality measurements</a:t>
            </a:r>
            <a:r>
              <a:rPr lang="en-US" sz="2000" dirty="0" smtClean="0"/>
              <a:t> </a:t>
            </a:r>
            <a:r>
              <a:rPr lang="en-US" sz="2000" dirty="0" smtClean="0"/>
              <a:t/>
            </a:r>
            <a:br>
              <a:rPr lang="en-US" sz="2000" dirty="0" smtClean="0"/>
            </a:br>
            <a:endParaRPr lang="en-US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696686" y="2601544"/>
            <a:ext cx="375186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Limitations: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Need large battery and UV light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Relatively expensive </a:t>
            </a:r>
            <a:r>
              <a:rPr lang="en-US" sz="2000" dirty="0" smtClean="0"/>
              <a:t>technology</a:t>
            </a:r>
            <a:r>
              <a:rPr lang="en-US" sz="2000" dirty="0" smtClean="0"/>
              <a:t/>
            </a:r>
            <a:br>
              <a:rPr lang="en-US" sz="2000" dirty="0" smtClean="0"/>
            </a:br>
            <a:endParaRPr lang="en-U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59598" t="10645" r="8548" b="22093"/>
          <a:stretch/>
        </p:blipFill>
        <p:spPr>
          <a:xfrm>
            <a:off x="4332758" y="1959074"/>
            <a:ext cx="3695233" cy="219445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l="59274" t="34731" r="24436" b="18245"/>
          <a:stretch/>
        </p:blipFill>
        <p:spPr>
          <a:xfrm>
            <a:off x="1112825" y="3972782"/>
            <a:ext cx="3216751" cy="2611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355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475241"/>
            <a:ext cx="8229600" cy="464918"/>
          </a:xfrm>
        </p:spPr>
        <p:txBody>
          <a:bodyPr/>
          <a:lstStyle/>
          <a:p>
            <a:pPr algn="l"/>
            <a:r>
              <a:rPr lang="en-US" sz="2400" dirty="0" smtClean="0">
                <a:solidFill>
                  <a:srgbClr val="CC000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Proposed solution </a:t>
            </a:r>
            <a:endParaRPr lang="en-US" sz="2400" dirty="0">
              <a:solidFill>
                <a:srgbClr val="CC000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430" y="1258866"/>
            <a:ext cx="2286000" cy="2286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7184" y="1258866"/>
            <a:ext cx="2314184" cy="231418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4122" y="1503124"/>
            <a:ext cx="1678488" cy="125886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7651" y="3752695"/>
            <a:ext cx="5173249" cy="1637104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013200" y="575310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defTabSz="342900"/>
            <a:r>
              <a:rPr lang="en-US" b="1" dirty="0"/>
              <a:t>Vision Based Volumetric Flow Measurement for wastewater and Storm water Networks </a:t>
            </a:r>
          </a:p>
        </p:txBody>
      </p:sp>
    </p:spTree>
    <p:extLst>
      <p:ext uri="{BB962C8B-B14F-4D97-AF65-F5344CB8AC3E}">
        <p14:creationId xmlns:p14="http://schemas.microsoft.com/office/powerpoint/2010/main" val="2078470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 bwMode="auto">
          <a:xfrm>
            <a:off x="0" y="475241"/>
            <a:ext cx="8229600" cy="4649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r>
              <a:rPr lang="en-US" sz="2400" dirty="0" smtClean="0">
                <a:solidFill>
                  <a:srgbClr val="CC000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System Architecture</a:t>
            </a:r>
            <a:endParaRPr lang="en-US" sz="2400" dirty="0">
              <a:solidFill>
                <a:srgbClr val="CC000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600" y="1269524"/>
            <a:ext cx="7608000" cy="1949721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8959" y="3933188"/>
            <a:ext cx="6930641" cy="1578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959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ncstate-ppt-template-horizontal-left-logo (1)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19848</TotalTime>
  <Words>419</Words>
  <Application>Microsoft Office PowerPoint</Application>
  <PresentationFormat>On-screen Show (4:3)</PresentationFormat>
  <Paragraphs>106</Paragraphs>
  <Slides>14</Slides>
  <Notes>12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ＭＳ Ｐゴシック</vt:lpstr>
      <vt:lpstr>Arial</vt:lpstr>
      <vt:lpstr>Calibri</vt:lpstr>
      <vt:lpstr>Cambria Math</vt:lpstr>
      <vt:lpstr>Times New Roman</vt:lpstr>
      <vt:lpstr>ncstate-ppt-template-horizontal-left-logo (1)</vt:lpstr>
      <vt:lpstr>PowerPoint Presentation</vt:lpstr>
      <vt:lpstr>Outline</vt:lpstr>
      <vt:lpstr>Observed Problems</vt:lpstr>
      <vt:lpstr>Literature Review</vt:lpstr>
      <vt:lpstr>Literature Review</vt:lpstr>
      <vt:lpstr>Literature Review</vt:lpstr>
      <vt:lpstr>Literature Review</vt:lpstr>
      <vt:lpstr>Proposed solution </vt:lpstr>
      <vt:lpstr>PowerPoint Presentation</vt:lpstr>
      <vt:lpstr>Pipe flow 3D models</vt:lpstr>
      <vt:lpstr>Image processing and vanishing lines</vt:lpstr>
      <vt:lpstr>Results</vt:lpstr>
      <vt:lpstr>Limitations / Future Works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Alex Albert</dc:creator>
  <cp:lastModifiedBy>SNOGHAB</cp:lastModifiedBy>
  <cp:revision>496</cp:revision>
  <dcterms:created xsi:type="dcterms:W3CDTF">2014-07-06T19:35:00Z</dcterms:created>
  <dcterms:modified xsi:type="dcterms:W3CDTF">2018-02-07T14:53:01Z</dcterms:modified>
</cp:coreProperties>
</file>